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8" r:id="rId10"/>
    <p:sldId id="269" r:id="rId11"/>
    <p:sldId id="270" r:id="rId12"/>
    <p:sldId id="264" r:id="rId13"/>
    <p:sldId id="265" r:id="rId14"/>
    <p:sldId id="266"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hwaraj Bhattarai" initials="BB" lastIdx="1" clrIdx="0">
    <p:extLst>
      <p:ext uri="{19B8F6BF-5375-455C-9EA6-DF929625EA0E}">
        <p15:presenceInfo xmlns:p15="http://schemas.microsoft.com/office/powerpoint/2012/main" userId="7261a3b5a11957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09" autoAdjust="0"/>
  </p:normalViewPr>
  <p:slideViewPr>
    <p:cSldViewPr snapToGrid="0">
      <p:cViewPr varScale="1">
        <p:scale>
          <a:sx n="110" d="100"/>
          <a:sy n="110"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5T21:07:35.375" idx="1">
    <p:pos x="10" y="10"/>
    <p:text/>
    <p:extLst>
      <p:ext uri="{C676402C-5697-4E1C-873F-D02D1690AC5C}">
        <p15:threadingInfo xmlns:p15="http://schemas.microsoft.com/office/powerpoint/2012/main" timeZoneBias="-345"/>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0c2d517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0c2d517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885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0c2d517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0c2d517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09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e0c2d517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e0c2d517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0c2d517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0c2d517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0c2d517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e0c2d517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0c2d51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0c2d51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0c2d517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0c2d517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0c2d51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0c2d51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0c2d517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0c2d51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0c2d51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e0c2d51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0c2d517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0c2d51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0c2d517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0c2d517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0c2d517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0c2d517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15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shsu14/introduction-to-data-science-custom-twitter-word-clouds-704ec5538f46"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3552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dirty="0" smtClean="0">
                <a:solidFill>
                  <a:schemeClr val="accent1">
                    <a:lumMod val="75000"/>
                  </a:schemeClr>
                </a:solidFill>
              </a:rPr>
              <a:t>Can Social Media help understand the political (election) agenda of the candidates to the general masses ?</a:t>
            </a:r>
            <a:r>
              <a:rPr lang="en" sz="1000" dirty="0">
                <a:solidFill>
                  <a:schemeClr val="accent1">
                    <a:lumMod val="75000"/>
                  </a:schemeClr>
                </a:solidFill>
              </a:rPr>
              <a:t/>
            </a:r>
            <a:br>
              <a:rPr lang="en" sz="1000" dirty="0">
                <a:solidFill>
                  <a:schemeClr val="accent1">
                    <a:lumMod val="75000"/>
                  </a:schemeClr>
                </a:solidFill>
              </a:rPr>
            </a:br>
            <a:r>
              <a:rPr lang="en" sz="3500" dirty="0" smtClean="0"/>
              <a:t/>
            </a:r>
            <a:br>
              <a:rPr lang="en" sz="3500" dirty="0" smtClean="0"/>
            </a:br>
            <a:r>
              <a:rPr lang="en" sz="2500" dirty="0" smtClean="0">
                <a:solidFill>
                  <a:schemeClr val="accent5"/>
                </a:solidFill>
              </a:rPr>
              <a:t>A study using Twitter for Americal Election 2020</a:t>
            </a:r>
            <a:endParaRPr sz="3500" dirty="0">
              <a:solidFill>
                <a:schemeClr val="accent5"/>
              </a:solidFill>
            </a:endParaRPr>
          </a:p>
        </p:txBody>
      </p:sp>
      <p:sp>
        <p:nvSpPr>
          <p:cNvPr id="55" name="Google Shape;55;p13"/>
          <p:cNvSpPr txBox="1">
            <a:spLocks noGrp="1"/>
          </p:cNvSpPr>
          <p:nvPr>
            <p:ph type="subTitle" idx="1"/>
          </p:nvPr>
        </p:nvSpPr>
        <p:spPr>
          <a:xfrm>
            <a:off x="311700" y="3637689"/>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Bishwaraj Bhattarai</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Findings 3 – Joe Biden</a:t>
            </a:r>
            <a:endParaRPr dirty="0"/>
          </a:p>
        </p:txBody>
      </p:sp>
      <p:sp>
        <p:nvSpPr>
          <p:cNvPr id="98" name="Google Shape;98;p20"/>
          <p:cNvSpPr txBox="1">
            <a:spLocks noGrp="1"/>
          </p:cNvSpPr>
          <p:nvPr>
            <p:ph type="body" idx="1"/>
          </p:nvPr>
        </p:nvSpPr>
        <p:spPr>
          <a:xfrm>
            <a:off x="0" y="927671"/>
            <a:ext cx="4017607" cy="1052945"/>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 sz="1400" dirty="0" smtClean="0"/>
              <a:t>Words like </a:t>
            </a:r>
            <a:r>
              <a:rPr lang="en" sz="1400" dirty="0" smtClean="0">
                <a:solidFill>
                  <a:schemeClr val="accent1">
                    <a:lumMod val="75000"/>
                  </a:schemeClr>
                </a:solidFill>
              </a:rPr>
              <a:t>american</a:t>
            </a:r>
            <a:r>
              <a:rPr lang="en" sz="1400" dirty="0" smtClean="0"/>
              <a:t>, </a:t>
            </a:r>
            <a:r>
              <a:rPr lang="en" sz="1400" dirty="0" smtClean="0">
                <a:solidFill>
                  <a:schemeClr val="accent1">
                    <a:lumMod val="75000"/>
                  </a:schemeClr>
                </a:solidFill>
              </a:rPr>
              <a:t>country</a:t>
            </a:r>
            <a:r>
              <a:rPr lang="en" sz="1400" dirty="0" smtClean="0"/>
              <a:t>, </a:t>
            </a:r>
            <a:r>
              <a:rPr lang="en" sz="1400" dirty="0" smtClean="0">
                <a:solidFill>
                  <a:schemeClr val="accent1">
                    <a:lumMod val="75000"/>
                  </a:schemeClr>
                </a:solidFill>
              </a:rPr>
              <a:t>middle class</a:t>
            </a:r>
            <a:r>
              <a:rPr lang="en" sz="1400" dirty="0" smtClean="0"/>
              <a:t>,  etc. are most prominent suggesting some focus on the topics but difficult to identify</a:t>
            </a:r>
          </a:p>
          <a:p>
            <a:pPr marL="0" lvl="0" indent="0" algn="l" rtl="0">
              <a:spcBef>
                <a:spcPts val="1600"/>
              </a:spcBef>
              <a:spcAft>
                <a:spcPts val="1600"/>
              </a:spcAft>
              <a:buNone/>
            </a:pPr>
            <a:r>
              <a:rPr lang="en" sz="1400" dirty="0" smtClean="0"/>
              <a:t>There are some words with little value addition on the agenda like </a:t>
            </a:r>
            <a:r>
              <a:rPr lang="en" sz="1400" dirty="0" smtClean="0">
                <a:solidFill>
                  <a:schemeClr val="accent1">
                    <a:lumMod val="75000"/>
                  </a:schemeClr>
                </a:solidFill>
              </a:rPr>
              <a:t>know</a:t>
            </a:r>
            <a:r>
              <a:rPr lang="en" sz="1400" dirty="0" smtClean="0"/>
              <a:t>, </a:t>
            </a:r>
            <a:r>
              <a:rPr lang="en" sz="1400" dirty="0" smtClean="0">
                <a:solidFill>
                  <a:schemeClr val="accent1">
                    <a:lumMod val="75000"/>
                  </a:schemeClr>
                </a:solidFill>
              </a:rPr>
              <a:t>need</a:t>
            </a:r>
            <a:r>
              <a:rPr lang="en" sz="1400" dirty="0" smtClean="0"/>
              <a:t>, </a:t>
            </a:r>
            <a:r>
              <a:rPr lang="en" sz="1400" dirty="0" smtClean="0">
                <a:solidFill>
                  <a:schemeClr val="accent1">
                    <a:lumMod val="75000"/>
                  </a:schemeClr>
                </a:solidFill>
              </a:rPr>
              <a:t>one</a:t>
            </a:r>
            <a:r>
              <a:rPr lang="en" sz="1400" dirty="0" smtClean="0"/>
              <a:t>, </a:t>
            </a:r>
            <a:r>
              <a:rPr lang="en" sz="1400" dirty="0" smtClean="0">
                <a:solidFill>
                  <a:schemeClr val="accent1">
                    <a:lumMod val="75000"/>
                  </a:schemeClr>
                </a:solidFill>
              </a:rPr>
              <a:t>president</a:t>
            </a:r>
            <a:r>
              <a:rPr lang="en" sz="1400" dirty="0" smtClean="0"/>
              <a:t> </a:t>
            </a:r>
            <a:r>
              <a:rPr lang="en" sz="1400" dirty="0" smtClean="0">
                <a:solidFill>
                  <a:schemeClr val="accent1">
                    <a:lumMod val="75000"/>
                  </a:schemeClr>
                </a:solidFill>
              </a:rPr>
              <a:t>obama</a:t>
            </a:r>
            <a:r>
              <a:rPr lang="en" sz="1400" dirty="0" smtClean="0"/>
              <a:t>, </a:t>
            </a:r>
            <a:r>
              <a:rPr lang="en" sz="1400" dirty="0" smtClean="0">
                <a:solidFill>
                  <a:schemeClr val="accent1">
                    <a:lumMod val="75000"/>
                  </a:schemeClr>
                </a:solidFill>
              </a:rPr>
              <a:t>obama</a:t>
            </a:r>
            <a:r>
              <a:rPr lang="en" sz="1400" dirty="0" smtClean="0"/>
              <a:t> etc.</a:t>
            </a:r>
          </a:p>
          <a:p>
            <a:pPr marL="0" lvl="0" indent="0" algn="l" rtl="0">
              <a:spcBef>
                <a:spcPts val="1600"/>
              </a:spcBef>
              <a:spcAft>
                <a:spcPts val="1600"/>
              </a:spcAft>
              <a:buNone/>
            </a:pPr>
            <a:r>
              <a:rPr lang="en" sz="1400" dirty="0" smtClean="0"/>
              <a:t>Some of the words that form key agenda are included but not prominent like </a:t>
            </a:r>
            <a:r>
              <a:rPr lang="en" sz="1400" dirty="0" smtClean="0">
                <a:solidFill>
                  <a:schemeClr val="accent1">
                    <a:lumMod val="75000"/>
                  </a:schemeClr>
                </a:solidFill>
              </a:rPr>
              <a:t>health care</a:t>
            </a:r>
            <a:r>
              <a:rPr lang="en" sz="1400" dirty="0" smtClean="0"/>
              <a:t>, </a:t>
            </a:r>
            <a:r>
              <a:rPr lang="en" sz="1400" dirty="0" smtClean="0">
                <a:solidFill>
                  <a:schemeClr val="accent1">
                    <a:lumMod val="75000"/>
                  </a:schemeClr>
                </a:solidFill>
              </a:rPr>
              <a:t>tax</a:t>
            </a:r>
            <a:r>
              <a:rPr lang="en" sz="1400" dirty="0" smtClean="0"/>
              <a:t> </a:t>
            </a:r>
            <a:r>
              <a:rPr lang="en" sz="1400" dirty="0" smtClean="0">
                <a:solidFill>
                  <a:schemeClr val="accent1">
                    <a:lumMod val="75000"/>
                  </a:schemeClr>
                </a:solidFill>
              </a:rPr>
              <a:t>cut</a:t>
            </a:r>
            <a:r>
              <a:rPr lang="en" sz="1400" dirty="0" smtClean="0"/>
              <a:t>, </a:t>
            </a:r>
            <a:r>
              <a:rPr lang="en" sz="1400" dirty="0" smtClean="0">
                <a:solidFill>
                  <a:schemeClr val="accent1">
                    <a:lumMod val="75000"/>
                  </a:schemeClr>
                </a:solidFill>
              </a:rPr>
              <a:t>job</a:t>
            </a:r>
            <a:r>
              <a:rPr lang="en" sz="1400" dirty="0" smtClean="0"/>
              <a:t>, </a:t>
            </a:r>
            <a:r>
              <a:rPr lang="en" sz="1400" dirty="0" smtClean="0">
                <a:solidFill>
                  <a:schemeClr val="accent1">
                    <a:lumMod val="75000"/>
                  </a:schemeClr>
                </a:solidFill>
              </a:rPr>
              <a:t>women</a:t>
            </a:r>
            <a:r>
              <a:rPr lang="en" sz="1400" dirty="0" smtClean="0"/>
              <a:t>, </a:t>
            </a:r>
            <a:r>
              <a:rPr lang="en" sz="1400" dirty="0" smtClean="0">
                <a:solidFill>
                  <a:schemeClr val="accent1">
                    <a:lumMod val="75000"/>
                  </a:schemeClr>
                </a:solidFill>
              </a:rPr>
              <a:t>community</a:t>
            </a:r>
            <a:r>
              <a:rPr lang="en" sz="1400" dirty="0" smtClean="0"/>
              <a:t>, </a:t>
            </a:r>
            <a:r>
              <a:rPr lang="en" sz="1400" dirty="0" smtClean="0">
                <a:solidFill>
                  <a:schemeClr val="accent1">
                    <a:lumMod val="75000"/>
                  </a:schemeClr>
                </a:solidFill>
              </a:rPr>
              <a:t>affordable care, climate change</a:t>
            </a:r>
            <a:r>
              <a:rPr lang="en" sz="1400" dirty="0" smtClean="0"/>
              <a:t>, etc.</a:t>
            </a:r>
          </a:p>
          <a:p>
            <a:pPr marL="0" lvl="0" indent="0" algn="l" rtl="0">
              <a:spcBef>
                <a:spcPts val="1600"/>
              </a:spcBef>
              <a:spcAft>
                <a:spcPts val="1600"/>
              </a:spcAft>
              <a:buNone/>
            </a:pPr>
            <a:r>
              <a:rPr lang="en" sz="1400" dirty="0" smtClean="0"/>
              <a:t>It is not easy to understand priorities or agenda.</a:t>
            </a:r>
          </a:p>
          <a:p>
            <a:pPr marL="0" lvl="0" indent="0" algn="l" rtl="0">
              <a:spcBef>
                <a:spcPts val="1600"/>
              </a:spcBef>
              <a:spcAft>
                <a:spcPts val="1600"/>
              </a:spcAft>
              <a:buNone/>
            </a:pPr>
            <a:endParaRPr sz="1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58" r="5658"/>
          <a:stretch/>
        </p:blipFill>
        <p:spPr>
          <a:xfrm>
            <a:off x="4017607" y="270164"/>
            <a:ext cx="5119463" cy="4873336"/>
          </a:xfrm>
          <a:prstGeom prst="rect">
            <a:avLst/>
          </a:prstGeom>
        </p:spPr>
      </p:pic>
    </p:spTree>
    <p:extLst>
      <p:ext uri="{BB962C8B-B14F-4D97-AF65-F5344CB8AC3E}">
        <p14:creationId xmlns:p14="http://schemas.microsoft.com/office/powerpoint/2010/main" val="384063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886" r="5886"/>
          <a:stretch/>
        </p:blipFill>
        <p:spPr>
          <a:xfrm>
            <a:off x="3949431" y="173182"/>
            <a:ext cx="5194569" cy="4970318"/>
          </a:xfrm>
          <a:prstGeom prst="rect">
            <a:avLst/>
          </a:prstGeom>
        </p:spPr>
      </p:pic>
      <p:sp>
        <p:nvSpPr>
          <p:cNvPr id="97" name="Google Shape;97;p20"/>
          <p:cNvSpPr txBox="1">
            <a:spLocks noGrp="1"/>
          </p:cNvSpPr>
          <p:nvPr>
            <p:ph type="title"/>
          </p:nvPr>
        </p:nvSpPr>
        <p:spPr>
          <a:xfrm>
            <a:off x="0" y="173182"/>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Findings 4 – Donald Trump</a:t>
            </a:r>
            <a:endParaRPr dirty="0"/>
          </a:p>
        </p:txBody>
      </p:sp>
      <p:sp>
        <p:nvSpPr>
          <p:cNvPr id="98" name="Google Shape;98;p20"/>
          <p:cNvSpPr txBox="1">
            <a:spLocks noGrp="1"/>
          </p:cNvSpPr>
          <p:nvPr>
            <p:ph type="body" idx="1"/>
          </p:nvPr>
        </p:nvSpPr>
        <p:spPr>
          <a:xfrm>
            <a:off x="0" y="630381"/>
            <a:ext cx="3900055" cy="1052945"/>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 sz="1400" dirty="0" smtClean="0"/>
              <a:t>Being a sitting president, it is expected that the tweets may not be as agenda focused given priorities of current administration indiacted by words like </a:t>
            </a:r>
            <a:r>
              <a:rPr lang="en" sz="1400" dirty="0" smtClean="0">
                <a:solidFill>
                  <a:schemeClr val="accent1">
                    <a:lumMod val="75000"/>
                  </a:schemeClr>
                </a:solidFill>
              </a:rPr>
              <a:t>democrat</a:t>
            </a:r>
            <a:r>
              <a:rPr lang="en" sz="1400" dirty="0" smtClean="0"/>
              <a:t>, </a:t>
            </a:r>
            <a:r>
              <a:rPr lang="en" sz="1400" dirty="0" smtClean="0">
                <a:solidFill>
                  <a:schemeClr val="accent1">
                    <a:lumMod val="75000"/>
                  </a:schemeClr>
                </a:solidFill>
              </a:rPr>
              <a:t>impeachment</a:t>
            </a:r>
            <a:r>
              <a:rPr lang="en" sz="1400" dirty="0" smtClean="0"/>
              <a:t>, </a:t>
            </a:r>
            <a:r>
              <a:rPr lang="en" sz="1400" dirty="0" smtClean="0">
                <a:solidFill>
                  <a:schemeClr val="accent1">
                    <a:lumMod val="75000"/>
                  </a:schemeClr>
                </a:solidFill>
              </a:rPr>
              <a:t>ukraine</a:t>
            </a:r>
            <a:r>
              <a:rPr lang="en" sz="1400" dirty="0" smtClean="0"/>
              <a:t>, </a:t>
            </a:r>
            <a:r>
              <a:rPr lang="en" sz="1400" dirty="0" smtClean="0">
                <a:solidFill>
                  <a:schemeClr val="accent1">
                    <a:lumMod val="75000"/>
                  </a:schemeClr>
                </a:solidFill>
              </a:rPr>
              <a:t>whistleblower</a:t>
            </a:r>
            <a:r>
              <a:rPr lang="en" sz="1400" dirty="0" smtClean="0"/>
              <a:t>, </a:t>
            </a:r>
            <a:r>
              <a:rPr lang="en" sz="1400" dirty="0" smtClean="0">
                <a:solidFill>
                  <a:schemeClr val="accent1">
                    <a:lumMod val="75000"/>
                  </a:schemeClr>
                </a:solidFill>
              </a:rPr>
              <a:t>job</a:t>
            </a:r>
            <a:r>
              <a:rPr lang="en" sz="1400" dirty="0" smtClean="0"/>
              <a:t> etc.</a:t>
            </a:r>
          </a:p>
          <a:p>
            <a:pPr marL="0" lvl="0" indent="0" algn="l" rtl="0">
              <a:spcBef>
                <a:spcPts val="1600"/>
              </a:spcBef>
              <a:spcAft>
                <a:spcPts val="1600"/>
              </a:spcAft>
              <a:buNone/>
            </a:pPr>
            <a:r>
              <a:rPr lang="en" sz="1400" dirty="0" smtClean="0"/>
              <a:t>There are some words with little value addition, like </a:t>
            </a:r>
            <a:r>
              <a:rPr lang="en" sz="1400" dirty="0" smtClean="0">
                <a:solidFill>
                  <a:schemeClr val="accent1">
                    <a:lumMod val="75000"/>
                  </a:schemeClr>
                </a:solidFill>
              </a:rPr>
              <a:t>great</a:t>
            </a:r>
            <a:r>
              <a:rPr lang="en" sz="1400" dirty="0" smtClean="0"/>
              <a:t>, </a:t>
            </a:r>
            <a:r>
              <a:rPr lang="en" sz="1400" dirty="0" smtClean="0">
                <a:solidFill>
                  <a:schemeClr val="accent1">
                    <a:lumMod val="75000"/>
                  </a:schemeClr>
                </a:solidFill>
              </a:rPr>
              <a:t>new</a:t>
            </a:r>
            <a:r>
              <a:rPr lang="en" sz="1400" dirty="0" smtClean="0"/>
              <a:t>, </a:t>
            </a:r>
            <a:r>
              <a:rPr lang="en" sz="1400" dirty="0" smtClean="0">
                <a:solidFill>
                  <a:schemeClr val="accent1">
                    <a:lumMod val="75000"/>
                  </a:schemeClr>
                </a:solidFill>
              </a:rPr>
              <a:t>now</a:t>
            </a:r>
            <a:r>
              <a:rPr lang="en" sz="1400" dirty="0" smtClean="0"/>
              <a:t>, </a:t>
            </a:r>
            <a:r>
              <a:rPr lang="en" sz="1400" dirty="0" smtClean="0">
                <a:solidFill>
                  <a:schemeClr val="accent1">
                    <a:lumMod val="75000"/>
                  </a:schemeClr>
                </a:solidFill>
              </a:rPr>
              <a:t>want</a:t>
            </a:r>
            <a:r>
              <a:rPr lang="en" sz="1400" dirty="0" smtClean="0"/>
              <a:t>, etc.</a:t>
            </a:r>
          </a:p>
          <a:p>
            <a:pPr marL="0" lvl="0" indent="0" algn="l" rtl="0">
              <a:spcBef>
                <a:spcPts val="1600"/>
              </a:spcBef>
              <a:spcAft>
                <a:spcPts val="1600"/>
              </a:spcAft>
              <a:buNone/>
            </a:pPr>
            <a:r>
              <a:rPr lang="en" sz="1400" dirty="0" smtClean="0"/>
              <a:t>Some of the words that form key agenda are included but not prominent like </a:t>
            </a:r>
            <a:r>
              <a:rPr lang="en" sz="1400" dirty="0" smtClean="0">
                <a:solidFill>
                  <a:schemeClr val="accent1">
                    <a:lumMod val="75000"/>
                  </a:schemeClr>
                </a:solidFill>
              </a:rPr>
              <a:t>fake news</a:t>
            </a:r>
            <a:r>
              <a:rPr lang="en" sz="1400" dirty="0" smtClean="0"/>
              <a:t>, </a:t>
            </a:r>
            <a:r>
              <a:rPr lang="en" sz="1400" dirty="0" smtClean="0">
                <a:solidFill>
                  <a:schemeClr val="accent1">
                    <a:lumMod val="75000"/>
                  </a:schemeClr>
                </a:solidFill>
              </a:rPr>
              <a:t>economy</a:t>
            </a:r>
            <a:r>
              <a:rPr lang="en" sz="1400" dirty="0" smtClean="0"/>
              <a:t>, </a:t>
            </a:r>
            <a:r>
              <a:rPr lang="en" sz="1400" dirty="0" smtClean="0">
                <a:solidFill>
                  <a:schemeClr val="accent1">
                    <a:lumMod val="75000"/>
                  </a:schemeClr>
                </a:solidFill>
              </a:rPr>
              <a:t>military</a:t>
            </a:r>
            <a:r>
              <a:rPr lang="en" sz="1400" dirty="0" smtClean="0"/>
              <a:t>, </a:t>
            </a:r>
            <a:r>
              <a:rPr lang="en" sz="1400" dirty="0" smtClean="0">
                <a:solidFill>
                  <a:schemeClr val="accent1">
                    <a:lumMod val="75000"/>
                  </a:schemeClr>
                </a:solidFill>
              </a:rPr>
              <a:t>china</a:t>
            </a:r>
            <a:r>
              <a:rPr lang="en" sz="1400" dirty="0" smtClean="0"/>
              <a:t>, </a:t>
            </a:r>
            <a:r>
              <a:rPr lang="en" sz="1400" dirty="0" smtClean="0">
                <a:solidFill>
                  <a:schemeClr val="accent1">
                    <a:lumMod val="75000"/>
                  </a:schemeClr>
                </a:solidFill>
              </a:rPr>
              <a:t>turkey</a:t>
            </a:r>
            <a:r>
              <a:rPr lang="en" sz="1400" dirty="0" smtClean="0"/>
              <a:t>, </a:t>
            </a:r>
            <a:r>
              <a:rPr lang="en" sz="1400" dirty="0" smtClean="0">
                <a:solidFill>
                  <a:schemeClr val="accent1">
                    <a:lumMod val="75000"/>
                  </a:schemeClr>
                </a:solidFill>
              </a:rPr>
              <a:t>media</a:t>
            </a:r>
            <a:r>
              <a:rPr lang="en" sz="1400" dirty="0" smtClean="0"/>
              <a:t>, etc.</a:t>
            </a:r>
          </a:p>
          <a:p>
            <a:pPr marL="0" lvl="0" indent="0" algn="l" rtl="0">
              <a:spcBef>
                <a:spcPts val="1600"/>
              </a:spcBef>
              <a:spcAft>
                <a:spcPts val="1600"/>
              </a:spcAft>
              <a:buNone/>
            </a:pPr>
            <a:r>
              <a:rPr lang="en" sz="1400" dirty="0" smtClean="0"/>
              <a:t>Thus, the tweets are not well indicative of the key election agenda/priorities.</a:t>
            </a:r>
          </a:p>
          <a:p>
            <a:pPr marL="0" lvl="0" indent="0" algn="l" rtl="0">
              <a:spcBef>
                <a:spcPts val="1600"/>
              </a:spcBef>
              <a:spcAft>
                <a:spcPts val="1600"/>
              </a:spcAft>
              <a:buNone/>
            </a:pPr>
            <a:endParaRPr sz="1400" dirty="0"/>
          </a:p>
        </p:txBody>
      </p:sp>
    </p:spTree>
    <p:extLst>
      <p:ext uri="{BB962C8B-B14F-4D97-AF65-F5344CB8AC3E}">
        <p14:creationId xmlns:p14="http://schemas.microsoft.com/office/powerpoint/2010/main" val="197625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 dirty="0" smtClean="0"/>
              <a:t>The data source is ineherently limited by the number of tweets that can be accessed for free. Further, this study could be extended by analyzing texts from the speeches from rallies and campaigns leading up to the election.</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10" name="Google Shape;110;p22"/>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It can be seen that not all candidates may be using social media (twitter) equally to deliver key messages and agenda leading to the election. For instance, it was relatively more apparent and easier to comprehend in case of Bernie Sanders, while the tweets from the current president seemed least focused on communicating the key agenda as he, understandably, is more focused on imminent issues related to his adminstration.</a:t>
            </a:r>
          </a:p>
          <a:p>
            <a:pPr marL="0" lvl="0" indent="0" algn="l" rtl="0">
              <a:spcBef>
                <a:spcPts val="0"/>
              </a:spcBef>
              <a:spcAft>
                <a:spcPts val="1600"/>
              </a:spcAft>
              <a:buNone/>
            </a:pPr>
            <a:r>
              <a:rPr lang="en" sz="1400" dirty="0" smtClean="0"/>
              <a:t>One thing that’s very apparent in all the candidates is that, while the key election agenda like health care, education, tax etc. may be mentioned, but they are not always focused highly in the tweets, and most of the tweets convey general messages/spontaneous reactions rather delivering strategic messages.</a:t>
            </a:r>
          </a:p>
          <a:p>
            <a:pPr marL="0" lvl="0" indent="0" algn="l" rtl="0">
              <a:spcBef>
                <a:spcPts val="0"/>
              </a:spcBef>
              <a:spcAft>
                <a:spcPts val="1600"/>
              </a:spcAft>
              <a:buNone/>
            </a:pPr>
            <a:r>
              <a:rPr lang="en" sz="1400" dirty="0" smtClean="0"/>
              <a:t>Thus, it can be suggested that depending on social media alone for foming political understanding or learning about key election agenda may not be adeqaute, at least not in months’ advance.</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Acknowledgements</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Some of the work done has been based on the following sources:</a:t>
            </a:r>
          </a:p>
          <a:p>
            <a:pPr marL="342900" lvl="0">
              <a:spcAft>
                <a:spcPts val="1600"/>
              </a:spcAft>
              <a:buAutoNum type="arabicPeriod"/>
            </a:pPr>
            <a:r>
              <a:rPr lang="en-GB" dirty="0" smtClean="0">
                <a:hlinkClick r:id="rId3"/>
              </a:rPr>
              <a:t>https</a:t>
            </a:r>
            <a:r>
              <a:rPr lang="en-GB" dirty="0">
                <a:hlinkClick r:id="rId3"/>
              </a:rPr>
              <a:t>://medium.com/@</a:t>
            </a:r>
            <a:r>
              <a:rPr lang="en-GB" dirty="0" smtClean="0">
                <a:hlinkClick r:id="rId3"/>
              </a:rPr>
              <a:t>shsu14/introduction-to-data-science-custom-twitter-word-clouds-704ec5538f46</a:t>
            </a:r>
            <a:endParaRPr lang="en-GB" dirty="0" smtClean="0"/>
          </a:p>
          <a:p>
            <a:pPr marL="342900" lvl="0">
              <a:spcAft>
                <a:spcPts val="1600"/>
              </a:spcAft>
              <a:buAutoNum type="arabicPeriod"/>
            </a:pPr>
            <a:r>
              <a:rPr lang="en-GB" dirty="0" smtClean="0"/>
              <a:t>IBM Cognitive Class – Data Visualization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This study aims to analyze twitter data (tweets) of the major candidates of the Americal Presidential Election 2020, to study if social media feed can be used to understand the major talking points/election agenda of the candidates. The twitter data is used to create Word-Clouds to see which topics are focused. Results indicate that it is difficult to understand the priorities/agenda, at least in advance leading up to the election. While similar analysis later, in the days leading up to the election, might suggest a more congruent understanding of the candidates’ election agenda/priorities, much of the tweets at early stage seem spontaneous reactions and thoughts rather than thought-out plans or strategies.</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smtClean="0"/>
              <a:t>Social </a:t>
            </a:r>
            <a:r>
              <a:rPr lang="en" dirty="0"/>
              <a:t>media is increasingly seen as the primary medium of communication, including the transfer of news, and political agenda to the general public</a:t>
            </a:r>
            <a:r>
              <a:rPr lang="en" dirty="0" smtClean="0"/>
              <a:t>. Major news or announcements increasingly break through social media, which is leading the public to believe that all that appears on social media is serious and factual. The objective of this study is to explore if the social media (twitter) can be or rather has been, used as a medium to have serious and critical communication among political figures – election candidates, especially for conveying their priorities and election agendas. This can be useful for the general public in assessing how much faith one can put on the social media feed to form their political understanding.</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This study uses publicly available tweets from 4 major candidates in the Amecial Presidential Election-2020. 3 candiates from the Democratic Party – Bernie Sanders - </a:t>
            </a:r>
            <a:r>
              <a:rPr lang="en" dirty="0" smtClean="0">
                <a:solidFill>
                  <a:schemeClr val="accent5"/>
                </a:solidFill>
              </a:rPr>
              <a:t>@BernieSanders</a:t>
            </a:r>
            <a:r>
              <a:rPr lang="en" dirty="0" smtClean="0"/>
              <a:t>, Elizabeth Warren - </a:t>
            </a:r>
            <a:r>
              <a:rPr lang="en" dirty="0" smtClean="0">
                <a:solidFill>
                  <a:schemeClr val="accent5"/>
                </a:solidFill>
              </a:rPr>
              <a:t>@ewarren</a:t>
            </a:r>
            <a:r>
              <a:rPr lang="en" dirty="0" smtClean="0"/>
              <a:t>, and Joe Biden - </a:t>
            </a:r>
            <a:r>
              <a:rPr lang="en" dirty="0" smtClean="0">
                <a:solidFill>
                  <a:schemeClr val="accent5"/>
                </a:solidFill>
              </a:rPr>
              <a:t>@JoeBiden</a:t>
            </a:r>
            <a:r>
              <a:rPr lang="en" dirty="0" smtClean="0"/>
              <a:t>, along with the sitting president – Donald Trump - </a:t>
            </a:r>
            <a:r>
              <a:rPr lang="en" dirty="0" smtClean="0">
                <a:solidFill>
                  <a:schemeClr val="accent5"/>
                </a:solidFill>
              </a:rPr>
              <a:t>@realDonaldTrump </a:t>
            </a:r>
            <a:r>
              <a:rPr lang="en" dirty="0" smtClean="0"/>
              <a:t>’s tweets have been used. Most recent (as of December 15, 2000-GMT+5:45) </a:t>
            </a:r>
            <a:r>
              <a:rPr lang="en" dirty="0" smtClean="0">
                <a:solidFill>
                  <a:schemeClr val="accent1">
                    <a:lumMod val="75000"/>
                  </a:schemeClr>
                </a:solidFill>
              </a:rPr>
              <a:t>3200 tweets </a:t>
            </a:r>
            <a:r>
              <a:rPr lang="en" dirty="0" smtClean="0"/>
              <a:t>(twitter limit) from each candidates have been extracted for this study.</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 and Cleaning</a:t>
            </a:r>
            <a:endParaRPr/>
          </a:p>
        </p:txBody>
      </p:sp>
      <p:sp>
        <p:nvSpPr>
          <p:cNvPr id="80" name="Google Shape;80;p17"/>
          <p:cNvSpPr txBox="1">
            <a:spLocks noGrp="1"/>
          </p:cNvSpPr>
          <p:nvPr>
            <p:ph type="body" idx="1"/>
          </p:nvPr>
        </p:nvSpPr>
        <p:spPr>
          <a:xfrm>
            <a:off x="311701" y="1152475"/>
            <a:ext cx="4204881"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smtClean="0"/>
              <a:t>First, I had to extract the relevant text from the JSON format returned by the twitter API</a:t>
            </a:r>
          </a:p>
          <a:p>
            <a:pPr marL="0" lvl="0" indent="0" algn="l" rtl="0">
              <a:spcBef>
                <a:spcPts val="0"/>
              </a:spcBef>
              <a:spcAft>
                <a:spcPts val="1600"/>
              </a:spcAft>
              <a:buNone/>
            </a:pPr>
            <a:endParaRPr lang="en" sz="1200" dirty="0" smtClean="0"/>
          </a:p>
          <a:p>
            <a:pPr marL="0" lvl="0" indent="0" algn="l" rtl="0">
              <a:spcBef>
                <a:spcPts val="0"/>
              </a:spcBef>
              <a:spcAft>
                <a:spcPts val="1600"/>
              </a:spcAft>
              <a:buNone/>
            </a:pPr>
            <a:endParaRPr lang="en" sz="1200" dirty="0" smtClean="0"/>
          </a:p>
          <a:p>
            <a:pPr marL="0" lvl="0" indent="0" algn="l" rtl="0">
              <a:spcBef>
                <a:spcPts val="0"/>
              </a:spcBef>
              <a:spcAft>
                <a:spcPts val="1600"/>
              </a:spcAft>
              <a:buNone/>
            </a:pPr>
            <a:r>
              <a:rPr lang="en-GB" sz="1200" dirty="0" smtClean="0"/>
              <a:t>Then the text was converted to a list of strings and irrelevant words (</a:t>
            </a:r>
            <a:r>
              <a:rPr lang="en-GB" sz="1200" dirty="0" err="1" smtClean="0"/>
              <a:t>stopwords</a:t>
            </a:r>
            <a:r>
              <a:rPr lang="en-GB" sz="1200" dirty="0" smtClean="0"/>
              <a:t>) were removed. This list of </a:t>
            </a:r>
            <a:r>
              <a:rPr lang="en-GB" sz="1200" dirty="0" err="1" smtClean="0"/>
              <a:t>stopwords</a:t>
            </a:r>
            <a:r>
              <a:rPr lang="en-GB" sz="1200" dirty="0" smtClean="0"/>
              <a:t> had to be updated with each candidate to remove the words related to their own names, etc.</a:t>
            </a:r>
          </a:p>
          <a:p>
            <a:pPr marL="0" lvl="0" indent="0" algn="l" rtl="0">
              <a:spcBef>
                <a:spcPts val="0"/>
              </a:spcBef>
              <a:spcAft>
                <a:spcPts val="1600"/>
              </a:spcAft>
              <a:buNone/>
            </a:pPr>
            <a:endParaRPr lang="en-GB" sz="1200" dirty="0" smtClean="0"/>
          </a:p>
          <a:p>
            <a:pPr marL="0" lvl="0" indent="0" algn="l" rtl="0">
              <a:spcBef>
                <a:spcPts val="0"/>
              </a:spcBef>
              <a:spcAft>
                <a:spcPts val="1600"/>
              </a:spcAft>
              <a:buNone/>
            </a:pPr>
            <a:r>
              <a:rPr lang="en-GB" sz="1200" dirty="0" smtClean="0"/>
              <a:t>Finally the format of the word-could was also changed from a ‘2020’ mask to a round mask for better and more comprehensible visualization</a:t>
            </a:r>
            <a:r>
              <a:rPr lang="en-GB" sz="1300" dirty="0" smtClean="0"/>
              <a:t>.</a:t>
            </a:r>
          </a:p>
          <a:p>
            <a:pPr marL="0" lvl="0" indent="0" algn="l" rtl="0">
              <a:spcBef>
                <a:spcPts val="0"/>
              </a:spcBef>
              <a:spcAft>
                <a:spcPts val="1600"/>
              </a:spcAft>
              <a:buNone/>
            </a:pPr>
            <a:endParaRPr sz="13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82" y="1017725"/>
            <a:ext cx="4036274" cy="960343"/>
          </a:xfrm>
          <a:prstGeom prst="rect">
            <a:avLst/>
          </a:prstGeom>
        </p:spPr>
      </p:pic>
      <p:sp>
        <p:nvSpPr>
          <p:cNvPr id="3" name="Down Arrow 2"/>
          <p:cNvSpPr/>
          <p:nvPr/>
        </p:nvSpPr>
        <p:spPr>
          <a:xfrm>
            <a:off x="7406654" y="1559126"/>
            <a:ext cx="263236" cy="477982"/>
          </a:xfrm>
          <a:prstGeom prst="downArrow">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582" y="2096148"/>
            <a:ext cx="4401618" cy="2167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127" y="3003551"/>
            <a:ext cx="2375285" cy="200532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t="15804"/>
          <a:stretch/>
        </p:blipFill>
        <p:spPr>
          <a:xfrm>
            <a:off x="4301835" y="2357142"/>
            <a:ext cx="2834654" cy="944527"/>
          </a:xfrm>
          <a:prstGeom prst="rect">
            <a:avLst/>
          </a:prstGeom>
        </p:spPr>
      </p:pic>
      <p:sp>
        <p:nvSpPr>
          <p:cNvPr id="9" name="Curved Right Arrow 8"/>
          <p:cNvSpPr/>
          <p:nvPr/>
        </p:nvSpPr>
        <p:spPr>
          <a:xfrm rot="20529370">
            <a:off x="5658410" y="3397858"/>
            <a:ext cx="505691" cy="1059872"/>
          </a:xfrm>
          <a:prstGeom prst="curvedRightArrow">
            <a:avLst/>
          </a:prstGeom>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Question(s)</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GB" dirty="0">
                <a:solidFill>
                  <a:schemeClr val="accent1">
                    <a:lumMod val="75000"/>
                  </a:schemeClr>
                </a:solidFill>
              </a:rPr>
              <a:t>Can Social Media help general public understand the political (election) agenda of the candidates? </a:t>
            </a:r>
          </a:p>
          <a:p>
            <a:pPr marL="0" lvl="0" indent="0">
              <a:buNone/>
            </a:pPr>
            <a:r>
              <a:rPr lang="en-GB" dirty="0">
                <a:solidFill>
                  <a:schemeClr val="accent1">
                    <a:lumMod val="75000"/>
                  </a:schemeClr>
                </a:solidFill>
              </a:rPr>
              <a:t>Are the political agendas reflected on the tweets of the Candidates?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This study will analyze the recent 3,200 tweets from each of the 4 major presidential candidates in the American Presidential election 2020 and crate a word-could of the most frequently used words to visualize / understand the priorities and the election agenda of the candidates. Since this is a text based data, fairly limited in quantity, and in widely varying topics/issues, sentiment analysis or similar Machine Learning study is less appropriate and simple word clouds are very effective to outline the general talking points.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655" r="5655"/>
          <a:stretch/>
        </p:blipFill>
        <p:spPr>
          <a:xfrm>
            <a:off x="3931330" y="214744"/>
            <a:ext cx="5184962" cy="4935685"/>
          </a:xfrm>
          <a:prstGeom prst="rect">
            <a:avLst/>
          </a:prstGeom>
        </p:spPr>
      </p:pic>
      <p:sp>
        <p:nvSpPr>
          <p:cNvPr id="97" name="Google Shape;97;p20"/>
          <p:cNvSpPr txBox="1">
            <a:spLocks noGrp="1"/>
          </p:cNvSpPr>
          <p:nvPr>
            <p:ph type="title"/>
          </p:nvPr>
        </p:nvSpPr>
        <p:spPr>
          <a:xfrm>
            <a:off x="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Findings 1 – Bernie Sanders</a:t>
            </a:r>
            <a:endParaRPr dirty="0"/>
          </a:p>
        </p:txBody>
      </p:sp>
      <p:sp>
        <p:nvSpPr>
          <p:cNvPr id="98" name="Google Shape;98;p20"/>
          <p:cNvSpPr txBox="1">
            <a:spLocks noGrp="1"/>
          </p:cNvSpPr>
          <p:nvPr>
            <p:ph type="body" idx="1"/>
          </p:nvPr>
        </p:nvSpPr>
        <p:spPr>
          <a:xfrm>
            <a:off x="0" y="919347"/>
            <a:ext cx="4087086" cy="1052945"/>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 sz="1400" dirty="0" smtClean="0"/>
              <a:t>Words like </a:t>
            </a:r>
            <a:r>
              <a:rPr lang="en" sz="1400" dirty="0" smtClean="0">
                <a:solidFill>
                  <a:schemeClr val="accent1">
                    <a:lumMod val="75000"/>
                  </a:schemeClr>
                </a:solidFill>
              </a:rPr>
              <a:t>people</a:t>
            </a:r>
            <a:r>
              <a:rPr lang="en" sz="1400" dirty="0" smtClean="0"/>
              <a:t>, </a:t>
            </a:r>
            <a:r>
              <a:rPr lang="en" sz="1400" dirty="0" smtClean="0">
                <a:solidFill>
                  <a:schemeClr val="accent1">
                    <a:lumMod val="75000"/>
                  </a:schemeClr>
                </a:solidFill>
              </a:rPr>
              <a:t>worker</a:t>
            </a:r>
            <a:r>
              <a:rPr lang="en" sz="1400" dirty="0" smtClean="0"/>
              <a:t>, </a:t>
            </a:r>
            <a:r>
              <a:rPr lang="en" sz="1400" dirty="0" smtClean="0">
                <a:solidFill>
                  <a:schemeClr val="accent1">
                    <a:lumMod val="75000"/>
                  </a:schemeClr>
                </a:solidFill>
              </a:rPr>
              <a:t>health</a:t>
            </a:r>
            <a:r>
              <a:rPr lang="en" sz="1400" dirty="0" smtClean="0"/>
              <a:t> </a:t>
            </a:r>
            <a:r>
              <a:rPr lang="en" sz="1400" dirty="0" smtClean="0">
                <a:solidFill>
                  <a:schemeClr val="accent1">
                    <a:lumMod val="75000"/>
                  </a:schemeClr>
                </a:solidFill>
              </a:rPr>
              <a:t>care</a:t>
            </a:r>
            <a:r>
              <a:rPr lang="en" sz="1400" dirty="0" smtClean="0"/>
              <a:t>, </a:t>
            </a:r>
            <a:r>
              <a:rPr lang="en" sz="1400" dirty="0" smtClean="0">
                <a:solidFill>
                  <a:schemeClr val="accent1">
                    <a:lumMod val="75000"/>
                  </a:schemeClr>
                </a:solidFill>
              </a:rPr>
              <a:t>american</a:t>
            </a:r>
            <a:r>
              <a:rPr lang="en" sz="1400" dirty="0" smtClean="0"/>
              <a:t>, etc. are most prominent indicating the candidates focus.</a:t>
            </a:r>
          </a:p>
          <a:p>
            <a:pPr marL="0" lvl="0" indent="0" algn="l" rtl="0">
              <a:spcBef>
                <a:spcPts val="1600"/>
              </a:spcBef>
              <a:spcAft>
                <a:spcPts val="1600"/>
              </a:spcAft>
              <a:buNone/>
            </a:pPr>
            <a:r>
              <a:rPr lang="en" sz="1400" dirty="0" smtClean="0"/>
              <a:t>There are some words with little value addition, like </a:t>
            </a:r>
            <a:r>
              <a:rPr lang="en" sz="1400" dirty="0" smtClean="0">
                <a:solidFill>
                  <a:schemeClr val="accent1">
                    <a:lumMod val="75000"/>
                  </a:schemeClr>
                </a:solidFill>
              </a:rPr>
              <a:t>must</a:t>
            </a:r>
            <a:r>
              <a:rPr lang="en" sz="1400" dirty="0" smtClean="0"/>
              <a:t>, </a:t>
            </a:r>
            <a:r>
              <a:rPr lang="en" sz="1400" dirty="0" smtClean="0">
                <a:solidFill>
                  <a:schemeClr val="accent1">
                    <a:lumMod val="75000"/>
                  </a:schemeClr>
                </a:solidFill>
              </a:rPr>
              <a:t>need</a:t>
            </a:r>
            <a:r>
              <a:rPr lang="en" sz="1400" dirty="0" smtClean="0"/>
              <a:t>, </a:t>
            </a:r>
            <a:r>
              <a:rPr lang="en" sz="1400" dirty="0" smtClean="0">
                <a:solidFill>
                  <a:schemeClr val="accent1">
                    <a:lumMod val="75000"/>
                  </a:schemeClr>
                </a:solidFill>
              </a:rPr>
              <a:t>one</a:t>
            </a:r>
            <a:r>
              <a:rPr lang="en" sz="1400" dirty="0" smtClean="0"/>
              <a:t>, </a:t>
            </a:r>
            <a:r>
              <a:rPr lang="en" sz="1400" dirty="0" smtClean="0">
                <a:solidFill>
                  <a:schemeClr val="accent1">
                    <a:lumMod val="75000"/>
                  </a:schemeClr>
                </a:solidFill>
              </a:rPr>
              <a:t>make</a:t>
            </a:r>
            <a:r>
              <a:rPr lang="en" sz="1400" dirty="0" smtClean="0"/>
              <a:t>, etc.</a:t>
            </a:r>
          </a:p>
          <a:p>
            <a:pPr marL="0" lvl="0" indent="0" algn="l" rtl="0">
              <a:spcBef>
                <a:spcPts val="1600"/>
              </a:spcBef>
              <a:spcAft>
                <a:spcPts val="1600"/>
              </a:spcAft>
              <a:buNone/>
            </a:pPr>
            <a:r>
              <a:rPr lang="en" sz="1400" dirty="0" smtClean="0"/>
              <a:t>Some of the words that form key agenda are included but not prominent like </a:t>
            </a:r>
            <a:r>
              <a:rPr lang="en" sz="1400" dirty="0" smtClean="0">
                <a:solidFill>
                  <a:schemeClr val="accent1">
                    <a:lumMod val="75000"/>
                  </a:schemeClr>
                </a:solidFill>
              </a:rPr>
              <a:t>medicare</a:t>
            </a:r>
            <a:r>
              <a:rPr lang="en" sz="1400" dirty="0" smtClean="0"/>
              <a:t>, </a:t>
            </a:r>
            <a:r>
              <a:rPr lang="en" sz="1400" dirty="0" smtClean="0">
                <a:solidFill>
                  <a:schemeClr val="accent1">
                    <a:lumMod val="75000"/>
                  </a:schemeClr>
                </a:solidFill>
              </a:rPr>
              <a:t>student</a:t>
            </a:r>
            <a:r>
              <a:rPr lang="en" sz="1400" dirty="0" smtClean="0"/>
              <a:t> </a:t>
            </a:r>
            <a:r>
              <a:rPr lang="en" sz="1400" dirty="0" smtClean="0">
                <a:solidFill>
                  <a:schemeClr val="accent1">
                    <a:lumMod val="75000"/>
                  </a:schemeClr>
                </a:solidFill>
              </a:rPr>
              <a:t>debt</a:t>
            </a:r>
            <a:r>
              <a:rPr lang="en" sz="1400" dirty="0" smtClean="0"/>
              <a:t>, </a:t>
            </a:r>
            <a:r>
              <a:rPr lang="en" sz="1400" dirty="0" smtClean="0">
                <a:solidFill>
                  <a:schemeClr val="accent1">
                    <a:lumMod val="75000"/>
                  </a:schemeClr>
                </a:solidFill>
              </a:rPr>
              <a:t>green new </a:t>
            </a:r>
            <a:r>
              <a:rPr lang="en" sz="1400" dirty="0" smtClean="0"/>
              <a:t>(deal), </a:t>
            </a:r>
            <a:r>
              <a:rPr lang="en" sz="1400" dirty="0" smtClean="0">
                <a:solidFill>
                  <a:schemeClr val="accent1">
                    <a:lumMod val="75000"/>
                  </a:schemeClr>
                </a:solidFill>
              </a:rPr>
              <a:t>fossil</a:t>
            </a:r>
            <a:r>
              <a:rPr lang="en" sz="1400" dirty="0" smtClean="0"/>
              <a:t> </a:t>
            </a:r>
            <a:r>
              <a:rPr lang="en" sz="1400" dirty="0" smtClean="0">
                <a:solidFill>
                  <a:schemeClr val="accent1">
                    <a:lumMod val="75000"/>
                  </a:schemeClr>
                </a:solidFill>
              </a:rPr>
              <a:t>fuel</a:t>
            </a:r>
            <a:r>
              <a:rPr lang="en" sz="1400" dirty="0" smtClean="0"/>
              <a:t>, </a:t>
            </a:r>
            <a:r>
              <a:rPr lang="en" sz="1400" dirty="0" smtClean="0">
                <a:solidFill>
                  <a:schemeClr val="accent1">
                    <a:lumMod val="75000"/>
                  </a:schemeClr>
                </a:solidFill>
              </a:rPr>
              <a:t>climate crisis</a:t>
            </a:r>
            <a:r>
              <a:rPr lang="en" sz="1400" dirty="0" smtClean="0"/>
              <a:t>, etc.</a:t>
            </a:r>
          </a:p>
          <a:p>
            <a:pPr marL="0" lvl="0" indent="0" algn="l" rtl="0">
              <a:spcBef>
                <a:spcPts val="1600"/>
              </a:spcBef>
              <a:spcAft>
                <a:spcPts val="1600"/>
              </a:spcAft>
              <a:buNone/>
            </a:pPr>
            <a:r>
              <a:rPr lang="en" sz="1400" dirty="0" smtClean="0"/>
              <a:t>While some key agenda are not prominent, the tweets give some idea on the election agenda.</a:t>
            </a:r>
          </a:p>
          <a:p>
            <a:pPr marL="0" lvl="0" indent="0" algn="l" rtl="0">
              <a:spcBef>
                <a:spcPts val="1600"/>
              </a:spcBef>
              <a:spcAft>
                <a:spcPts val="1600"/>
              </a:spcAft>
              <a:buNone/>
            </a:pP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04" r="4976"/>
          <a:stretch/>
        </p:blipFill>
        <p:spPr>
          <a:xfrm>
            <a:off x="3907308" y="249380"/>
            <a:ext cx="5236692" cy="4921827"/>
          </a:xfrm>
          <a:prstGeom prst="rect">
            <a:avLst/>
          </a:prstGeom>
        </p:spPr>
      </p:pic>
      <p:sp>
        <p:nvSpPr>
          <p:cNvPr id="97" name="Google Shape;97;p20"/>
          <p:cNvSpPr txBox="1">
            <a:spLocks noGrp="1"/>
          </p:cNvSpPr>
          <p:nvPr>
            <p:ph type="title"/>
          </p:nvPr>
        </p:nvSpPr>
        <p:spPr>
          <a:xfrm>
            <a:off x="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Findings 1 – Elizabeth Warren</a:t>
            </a:r>
            <a:endParaRPr dirty="0"/>
          </a:p>
        </p:txBody>
      </p:sp>
      <p:sp>
        <p:nvSpPr>
          <p:cNvPr id="98" name="Google Shape;98;p20"/>
          <p:cNvSpPr txBox="1">
            <a:spLocks noGrp="1"/>
          </p:cNvSpPr>
          <p:nvPr>
            <p:ph type="body" idx="1"/>
          </p:nvPr>
        </p:nvSpPr>
        <p:spPr>
          <a:xfrm>
            <a:off x="0" y="948453"/>
            <a:ext cx="3900055" cy="1052945"/>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 sz="1400" dirty="0" smtClean="0"/>
              <a:t>Words like </a:t>
            </a:r>
            <a:r>
              <a:rPr lang="en" sz="1400" dirty="0">
                <a:solidFill>
                  <a:schemeClr val="accent1">
                    <a:lumMod val="75000"/>
                  </a:schemeClr>
                </a:solidFill>
              </a:rPr>
              <a:t>people</a:t>
            </a:r>
            <a:r>
              <a:rPr lang="en" sz="1400" dirty="0" smtClean="0"/>
              <a:t>, </a:t>
            </a:r>
            <a:r>
              <a:rPr lang="en" sz="1400" dirty="0" smtClean="0">
                <a:solidFill>
                  <a:schemeClr val="accent1">
                    <a:lumMod val="75000"/>
                  </a:schemeClr>
                </a:solidFill>
              </a:rPr>
              <a:t>plan</a:t>
            </a:r>
            <a:r>
              <a:rPr lang="en" sz="1400" dirty="0" smtClean="0"/>
              <a:t>, </a:t>
            </a:r>
            <a:r>
              <a:rPr lang="en" sz="1400" dirty="0" smtClean="0">
                <a:solidFill>
                  <a:schemeClr val="accent1">
                    <a:lumMod val="75000"/>
                  </a:schemeClr>
                </a:solidFill>
              </a:rPr>
              <a:t>work</a:t>
            </a:r>
            <a:r>
              <a:rPr lang="en" sz="1400" dirty="0" smtClean="0"/>
              <a:t>, </a:t>
            </a:r>
            <a:r>
              <a:rPr lang="en" sz="1400" dirty="0" smtClean="0">
                <a:solidFill>
                  <a:schemeClr val="accent1">
                    <a:lumMod val="75000"/>
                  </a:schemeClr>
                </a:solidFill>
              </a:rPr>
              <a:t>american</a:t>
            </a:r>
            <a:r>
              <a:rPr lang="en" sz="1400" dirty="0" smtClean="0"/>
              <a:t>, etc. are most prominent indicating the candidates focus.</a:t>
            </a:r>
          </a:p>
          <a:p>
            <a:pPr marL="0" lvl="0" indent="0" algn="l" rtl="0">
              <a:spcBef>
                <a:spcPts val="1600"/>
              </a:spcBef>
              <a:spcAft>
                <a:spcPts val="1600"/>
              </a:spcAft>
              <a:buNone/>
            </a:pPr>
            <a:r>
              <a:rPr lang="en" sz="1400" dirty="0" smtClean="0"/>
              <a:t>There are some words with little value addition, like </a:t>
            </a:r>
            <a:r>
              <a:rPr lang="en" sz="1400" dirty="0" smtClean="0">
                <a:solidFill>
                  <a:schemeClr val="accent1">
                    <a:lumMod val="75000"/>
                  </a:schemeClr>
                </a:solidFill>
              </a:rPr>
              <a:t>must</a:t>
            </a:r>
            <a:r>
              <a:rPr lang="en" sz="1400" dirty="0" smtClean="0"/>
              <a:t>, </a:t>
            </a:r>
            <a:r>
              <a:rPr lang="en" sz="1400" dirty="0" smtClean="0">
                <a:solidFill>
                  <a:schemeClr val="accent1">
                    <a:lumMod val="75000"/>
                  </a:schemeClr>
                </a:solidFill>
              </a:rPr>
              <a:t>need</a:t>
            </a:r>
            <a:r>
              <a:rPr lang="en" sz="1400" dirty="0" smtClean="0"/>
              <a:t>, </a:t>
            </a:r>
            <a:r>
              <a:rPr lang="en" sz="1400" dirty="0" smtClean="0">
                <a:solidFill>
                  <a:schemeClr val="accent1">
                    <a:lumMod val="75000"/>
                  </a:schemeClr>
                </a:solidFill>
              </a:rPr>
              <a:t>one</a:t>
            </a:r>
            <a:r>
              <a:rPr lang="en" sz="1400" dirty="0" smtClean="0"/>
              <a:t>, </a:t>
            </a:r>
            <a:r>
              <a:rPr lang="en" sz="1400" dirty="0" smtClean="0">
                <a:solidFill>
                  <a:schemeClr val="accent1">
                    <a:lumMod val="75000"/>
                  </a:schemeClr>
                </a:solidFill>
              </a:rPr>
              <a:t>thank</a:t>
            </a:r>
            <a:r>
              <a:rPr lang="en" sz="1400" dirty="0" smtClean="0"/>
              <a:t>, etc.</a:t>
            </a:r>
          </a:p>
          <a:p>
            <a:pPr marL="0" lvl="0" indent="0" algn="l" rtl="0">
              <a:spcBef>
                <a:spcPts val="1600"/>
              </a:spcBef>
              <a:spcAft>
                <a:spcPts val="1600"/>
              </a:spcAft>
              <a:buNone/>
            </a:pPr>
            <a:r>
              <a:rPr lang="en" sz="1400" dirty="0" smtClean="0"/>
              <a:t>Some of the words that form key agenda are included but not prominent like </a:t>
            </a:r>
            <a:r>
              <a:rPr lang="en" sz="1400" dirty="0" smtClean="0">
                <a:solidFill>
                  <a:schemeClr val="accent1">
                    <a:lumMod val="75000"/>
                  </a:schemeClr>
                </a:solidFill>
              </a:rPr>
              <a:t>public school</a:t>
            </a:r>
            <a:r>
              <a:rPr lang="en" sz="1400" dirty="0" smtClean="0"/>
              <a:t>, </a:t>
            </a:r>
            <a:r>
              <a:rPr lang="en" sz="1400" dirty="0" smtClean="0">
                <a:solidFill>
                  <a:schemeClr val="accent1">
                    <a:lumMod val="75000"/>
                  </a:schemeClr>
                </a:solidFill>
              </a:rPr>
              <a:t>job</a:t>
            </a:r>
            <a:r>
              <a:rPr lang="en" sz="1400" dirty="0" smtClean="0"/>
              <a:t>, </a:t>
            </a:r>
            <a:r>
              <a:rPr lang="en" sz="1400" dirty="0" smtClean="0">
                <a:solidFill>
                  <a:schemeClr val="accent1">
                    <a:lumMod val="75000"/>
                  </a:schemeClr>
                </a:solidFill>
              </a:rPr>
              <a:t>worker</a:t>
            </a:r>
            <a:r>
              <a:rPr lang="en" sz="1400" dirty="0" smtClean="0"/>
              <a:t>, </a:t>
            </a:r>
            <a:r>
              <a:rPr lang="en" sz="1400" dirty="0" smtClean="0">
                <a:solidFill>
                  <a:schemeClr val="accent1">
                    <a:lumMod val="75000"/>
                  </a:schemeClr>
                </a:solidFill>
              </a:rPr>
              <a:t>black community</a:t>
            </a:r>
            <a:r>
              <a:rPr lang="en" sz="1400" dirty="0" smtClean="0"/>
              <a:t>, etc.</a:t>
            </a:r>
          </a:p>
          <a:p>
            <a:pPr marL="0" lvl="0" indent="0" algn="l" rtl="0">
              <a:spcBef>
                <a:spcPts val="1600"/>
              </a:spcBef>
              <a:spcAft>
                <a:spcPts val="1600"/>
              </a:spcAft>
              <a:buNone/>
            </a:pPr>
            <a:r>
              <a:rPr lang="en" sz="1400" dirty="0" smtClean="0"/>
              <a:t>Overall, it is difficult to understand the priorities/agenda.</a:t>
            </a:r>
          </a:p>
          <a:p>
            <a:pPr marL="0" lvl="0" indent="0" algn="l" rtl="0">
              <a:spcBef>
                <a:spcPts val="1600"/>
              </a:spcBef>
              <a:spcAft>
                <a:spcPts val="1600"/>
              </a:spcAft>
              <a:buNone/>
            </a:pPr>
            <a:endParaRPr sz="1400" dirty="0"/>
          </a:p>
        </p:txBody>
      </p:sp>
    </p:spTree>
    <p:extLst>
      <p:ext uri="{BB962C8B-B14F-4D97-AF65-F5344CB8AC3E}">
        <p14:creationId xmlns:p14="http://schemas.microsoft.com/office/powerpoint/2010/main" val="394715947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1189</Words>
  <Application>Microsoft Office PowerPoint</Application>
  <PresentationFormat>On-screen Show (16:9)</PresentationFormat>
  <Paragraphs>50</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Can Social Media help understand the political (election) agenda of the candidates to the general masses ?  A study using Twitter for Americal Election 2020</vt:lpstr>
      <vt:lpstr>Abstract</vt:lpstr>
      <vt:lpstr>Motivation</vt:lpstr>
      <vt:lpstr>Dataset(s)</vt:lpstr>
      <vt:lpstr>Data Preparation and Cleaning</vt:lpstr>
      <vt:lpstr>Research Question(s)</vt:lpstr>
      <vt:lpstr>Methods</vt:lpstr>
      <vt:lpstr>Findings 1 – Bernie Sanders</vt:lpstr>
      <vt:lpstr>Findings 1 – Elizabeth Warren</vt:lpstr>
      <vt:lpstr>Findings 3 – Joe Biden</vt:lpstr>
      <vt:lpstr>Findings 4 – Donald Trump</vt:lpstr>
      <vt:lpstr>Limitations</vt:lpstr>
      <vt:lpstr>Conclusions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Social Media help communicate political (election) agenda of the candidates to the general masses ?  A study using Twitter for Americal Election 2020</dc:title>
  <dc:creator>Bishwaraj Bhattarai</dc:creator>
  <cp:lastModifiedBy>Bishwaraj Bhattarai</cp:lastModifiedBy>
  <cp:revision>15</cp:revision>
  <dcterms:modified xsi:type="dcterms:W3CDTF">2019-12-15T15:42:25Z</dcterms:modified>
</cp:coreProperties>
</file>